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132" y="17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785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206240" cy="420624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-1645920" y="4937760"/>
            <a:ext cx="3291840" cy="329184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914400" y="1965960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E7D6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성경으로 바라본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914400" y="251460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인간의 독특성</a:t>
            </a:r>
            <a:endParaRPr lang="en-US" sz="5400" dirty="0"/>
          </a:p>
        </p:txBody>
      </p:sp>
      <p:sp>
        <p:nvSpPr>
          <p:cNvPr id="6" name="Shape 4"/>
          <p:cNvSpPr/>
          <p:nvPr/>
        </p:nvSpPr>
        <p:spPr>
          <a:xfrm>
            <a:off x="932688" y="3639312"/>
            <a:ext cx="502920" cy="54864"/>
          </a:xfrm>
          <a:prstGeom prst="rect">
            <a:avLst/>
          </a:prstGeom>
          <a:solidFill>
            <a:srgbClr val="B8935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914400" y="384048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9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인본주의적 인간관과 성경적 인간관 비교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14400" y="59893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이명진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목차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0972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무엇이 인간을 인간 되게 하는가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10515600" cy="768096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1051560" y="1783080"/>
            <a:ext cx="91440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2103120" y="1783080"/>
            <a:ext cx="3291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들어가는 말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577840" y="1783080"/>
            <a:ext cx="5577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우리는 왜 끊임없이 가치를 증명하려 하는가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679192"/>
            <a:ext cx="10515600" cy="768096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/>
          <p:nvPr/>
        </p:nvSpPr>
        <p:spPr>
          <a:xfrm>
            <a:off x="1051560" y="2679192"/>
            <a:ext cx="91440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103120" y="2679192"/>
            <a:ext cx="3291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인본주의적 인간관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577840" y="2679192"/>
            <a:ext cx="5577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『호모데우스』가 그리는 인간의 미래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3575304"/>
            <a:ext cx="10515600" cy="768096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1051560" y="3575304"/>
            <a:ext cx="91440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2103120" y="3575304"/>
            <a:ext cx="3291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성경적 인간관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577840" y="3575304"/>
            <a:ext cx="5577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형상으로 지음받은 존재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2960" y="4471416"/>
            <a:ext cx="10515600" cy="768096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1051560" y="4471416"/>
            <a:ext cx="91440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2103120" y="4471416"/>
            <a:ext cx="3291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비교 분석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5577840" y="4471416"/>
            <a:ext cx="5577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두 인간관이 말하는 가치와 목적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2960" y="5367528"/>
            <a:ext cx="10515600" cy="768096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1051560" y="5367528"/>
            <a:ext cx="91440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2103120" y="5367528"/>
            <a:ext cx="3291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나가는 말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5577840" y="5367528"/>
            <a:ext cx="5577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교회를 향한 질문과 소망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들어가는 말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우리는 왜 끊임없이 가치를 증명하는가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우리가 살아가는 사회는 일련의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시험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학교는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성적으로, 직장은 성과로 우리의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가치를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증명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하라고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요구한다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시스템에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적응한 개인은 스스로에게도 가치 증명을 요구하게 된다.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77240" y="2793492"/>
            <a:ext cx="6492240" cy="822960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4"/>
          <p:cNvSpPr/>
          <p:nvPr/>
        </p:nvSpPr>
        <p:spPr>
          <a:xfrm>
            <a:off x="1051560" y="2866644"/>
            <a:ext cx="5943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“모두가 자신의 무가치함과 싸우고 있다.”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3817620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우리는 끊임없는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경쟁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속에서 살아간다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우리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사회에서 가치는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경쟁으로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증명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되기 때문이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경쟁을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통해 소수는 살아남고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다수는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도태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된다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구조에서 벗어날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길은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죽음 밖에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없다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사실이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우리를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불안하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우울하게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만든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0" descr="/home/claude/sermon_ppt/icons/triang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경쟁 사회의 구조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학교 → 성적으로 가치 평가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직장 → 성과로 가치 평가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벗어날 수 없는 경쟁의 굴레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들어가는 말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유발 하라리의 질문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4592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Shape 3"/>
          <p:cNvSpPr/>
          <p:nvPr/>
        </p:nvSpPr>
        <p:spPr>
          <a:xfrm>
            <a:off x="2176272" y="1965960"/>
            <a:ext cx="768096" cy="768096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6" name="Image 0" descr="/home/claude/sermon_ppt/icons/question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152" y="2148840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28803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1005840" y="4160520"/>
            <a:ext cx="310896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무엇이 인간을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동물보다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우월하게 하는가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709160" y="1737360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유발 하라리는 그의 저서 『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호모데우스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』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우리에게 묻는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</a:p>
        </p:txBody>
      </p:sp>
      <p:sp>
        <p:nvSpPr>
          <p:cNvPr id="10" name="Text 7"/>
          <p:cNvSpPr/>
          <p:nvPr/>
        </p:nvSpPr>
        <p:spPr>
          <a:xfrm>
            <a:off x="4709160" y="3299059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근대 이후 인류는 오랫동안 이 질문에 대한 답을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찾아왔다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그러나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하나님을 떠난 인류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확고한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답을 제시하지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못했다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사회의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시스템은 언제나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대부분의 인간이 무가치하다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것을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증명할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뿐이었다.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709160" y="4415591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그렇다면, 이 질문에 대한 성경의 답은 무엇일까?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FD00E56F-A366-683F-9ED9-FDC0EE6043C4}"/>
              </a:ext>
            </a:extLst>
          </p:cNvPr>
          <p:cNvSpPr/>
          <p:nvPr/>
        </p:nvSpPr>
        <p:spPr>
          <a:xfrm>
            <a:off x="4480560" y="2238352"/>
            <a:ext cx="6492240" cy="822960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31449340-C1B2-0D6E-F4C5-C4FB498382AA}"/>
              </a:ext>
            </a:extLst>
          </p:cNvPr>
          <p:cNvSpPr/>
          <p:nvPr/>
        </p:nvSpPr>
        <p:spPr>
          <a:xfrm>
            <a:off x="4754880" y="2311504"/>
            <a:ext cx="5943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r>
              <a:rPr lang="ko-KR" alt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무엇이 인간을 동물보다 우월하게 하는가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?”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들어가는 말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오늘 강의의 흐름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ko-KR" alt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 우리는 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 단계를 통해 유발 하라리의 질문에 대한 성경의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답을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찾아</a:t>
            </a:r>
            <a:r>
              <a:rPr lang="ko-KR" alt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갈 것이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998068" y="2651760"/>
            <a:ext cx="3063240" cy="2468880"/>
          </a:xfrm>
          <a:prstGeom prst="roundRect">
            <a:avLst>
              <a:gd name="adj" fmla="val 2963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2218792" y="2340864"/>
            <a:ext cx="621792" cy="621792"/>
          </a:xfrm>
          <a:prstGeom prst="ellipse">
            <a:avLst/>
          </a:prstGeom>
          <a:solidFill>
            <a:srgbClr val="B8935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2218792" y="2340864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B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99236" y="3154680"/>
            <a:ext cx="26609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인본주의의 흐름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26668" y="3749040"/>
            <a:ext cx="26060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『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호모데우스』를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통해</a:t>
            </a:r>
            <a:endParaRPr lang="en-US" sz="1150" dirty="0">
              <a:solidFill>
                <a:srgbClr val="EDF1F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25000"/>
              </a:lnSpc>
              <a:buNone/>
            </a:pPr>
            <a:r>
              <a:rPr lang="ko-KR" alt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근대 이후의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사회</a:t>
            </a:r>
            <a:r>
              <a:rPr lang="ko-KR" alt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가치를</a:t>
            </a:r>
            <a:endParaRPr lang="en-US" sz="1150" dirty="0">
              <a:solidFill>
                <a:srgbClr val="EDF1F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25000"/>
              </a:lnSpc>
              <a:buNone/>
            </a:pP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어떻게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규정해 왔는지 살펴본다</a:t>
            </a:r>
            <a:endParaRPr lang="en-US" sz="1150" dirty="0"/>
          </a:p>
        </p:txBody>
      </p:sp>
      <p:pic>
        <p:nvPicPr>
          <p:cNvPr id="10" name="Image 0" descr="/home/claude/sermon_ppt/icons/arrowright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176" y="3721608"/>
            <a:ext cx="329184" cy="329184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564228" y="2651760"/>
            <a:ext cx="3063240" cy="2468880"/>
          </a:xfrm>
          <a:prstGeom prst="roundRect">
            <a:avLst>
              <a:gd name="adj" fmla="val 2963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9"/>
          <p:cNvSpPr/>
          <p:nvPr/>
        </p:nvSpPr>
        <p:spPr>
          <a:xfrm>
            <a:off x="5784952" y="2340864"/>
            <a:ext cx="621792" cy="621792"/>
          </a:xfrm>
          <a:prstGeom prst="ellipse">
            <a:avLst/>
          </a:prstGeom>
          <a:solidFill>
            <a:srgbClr val="B8935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0"/>
          <p:cNvSpPr/>
          <p:nvPr/>
        </p:nvSpPr>
        <p:spPr>
          <a:xfrm>
            <a:off x="5784952" y="2340864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B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765396" y="3154680"/>
            <a:ext cx="26609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성경의 인간관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4792828" y="3749040"/>
            <a:ext cx="26060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성경이 말하는 인간의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독특성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 algn="ctr">
              <a:lnSpc>
                <a:spcPct val="125000"/>
              </a:lnSpc>
              <a:buNone/>
            </a:pP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‘하나님의 형상’이 무엇인지 살펴본다</a:t>
            </a:r>
            <a:endParaRPr lang="en-US" sz="1150" dirty="0"/>
          </a:p>
        </p:txBody>
      </p:sp>
      <p:pic>
        <p:nvPicPr>
          <p:cNvPr id="16" name="Image 1" descr="/home/claude/sermon_ppt/icons/arrowright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336" y="3721608"/>
            <a:ext cx="329184" cy="329184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8130388" y="2651760"/>
            <a:ext cx="3063240" cy="2468880"/>
          </a:xfrm>
          <a:prstGeom prst="roundRect">
            <a:avLst>
              <a:gd name="adj" fmla="val 2963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Shape 14"/>
          <p:cNvSpPr/>
          <p:nvPr/>
        </p:nvSpPr>
        <p:spPr>
          <a:xfrm>
            <a:off x="9351112" y="2340864"/>
            <a:ext cx="621792" cy="621792"/>
          </a:xfrm>
          <a:prstGeom prst="ellipse">
            <a:avLst/>
          </a:prstGeom>
          <a:solidFill>
            <a:srgbClr val="B8935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5"/>
          <p:cNvSpPr/>
          <p:nvPr/>
        </p:nvSpPr>
        <p:spPr>
          <a:xfrm>
            <a:off x="9351112" y="2340864"/>
            <a:ext cx="62179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B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8331556" y="3154680"/>
            <a:ext cx="26609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비교와 적용</a:t>
            </a:r>
            <a:endParaRPr lang="en-US" sz="1500" dirty="0"/>
          </a:p>
        </p:txBody>
      </p:sp>
      <p:sp>
        <p:nvSpPr>
          <p:cNvPr id="21" name="Text 17"/>
          <p:cNvSpPr/>
          <p:nvPr/>
        </p:nvSpPr>
        <p:spPr>
          <a:xfrm>
            <a:off x="8358988" y="3749040"/>
            <a:ext cx="26060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두 인간관을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비교하고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 algn="ctr">
              <a:lnSpc>
                <a:spcPct val="125000"/>
              </a:lnSpc>
              <a:buNone/>
            </a:pP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우리</a:t>
            </a:r>
            <a:r>
              <a:rPr lang="ko-KR" alt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삶에 주는 의미를 나눈다</a:t>
            </a:r>
            <a:endParaRPr lang="en-US" sz="1150" dirty="0"/>
          </a:p>
        </p:txBody>
      </p:sp>
      <p:sp>
        <p:nvSpPr>
          <p:cNvPr id="22" name="Text 1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2651760"/>
            <a:ext cx="5029200" cy="50292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14400" y="1234440"/>
            <a:ext cx="1051560" cy="1051560"/>
          </a:xfrm>
          <a:prstGeom prst="ellipse">
            <a:avLst/>
          </a:prstGeom>
          <a:solidFill>
            <a:srgbClr val="141B47"/>
          </a:solidFill>
          <a:ln w="15875">
            <a:solidFill>
              <a:srgbClr val="B893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home/claude/sermon_ppt/icons/brain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1499616"/>
            <a:ext cx="521208" cy="5212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5146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kern="0" spc="3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02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4400" y="288036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인본주의적 인간관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932688" y="3977640"/>
            <a:ext cx="502920" cy="54864"/>
          </a:xfrm>
          <a:prstGeom prst="rect">
            <a:avLst/>
          </a:prstGeom>
          <a:solidFill>
            <a:srgbClr val="B8935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5"/>
          <p:cNvSpPr/>
          <p:nvPr/>
        </p:nvSpPr>
        <p:spPr>
          <a:xfrm>
            <a:off x="914400" y="416052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『호모데우스』가 그리는 인간 이해의 흐름과 전망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 인본주의의 등장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‘</a:t>
            </a:r>
            <a:r>
              <a:rPr lang="en-US" sz="27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근대성’이라는</a:t>
            </a: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계약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3A3F5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777240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근대 이전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9048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6099048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D6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근대 이후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6099048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978408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신의 계획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삶에 </a:t>
            </a:r>
            <a:r>
              <a:rPr lang="en-US" sz="12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의미</a:t>
            </a:r>
            <a:r>
              <a:rPr lang="en-US" sz="12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와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세상에 </a:t>
            </a:r>
            <a:r>
              <a:rPr lang="en-US" sz="12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질서</a:t>
            </a:r>
            <a:r>
              <a:rPr lang="en-US" sz="12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부여함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300216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신의 계획을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부정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의미의 근원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사라짐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6099048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978408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신의 존재가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힘을 제한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함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300216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힘을 제한하던 절대자가 사라짐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5"/>
          <p:cNvSpPr/>
          <p:nvPr/>
        </p:nvSpPr>
        <p:spPr>
          <a:xfrm>
            <a:off x="6099048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978408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권리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에는 한계가 있었음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300216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힘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얻었으나</a:t>
            </a:r>
            <a:r>
              <a:rPr lang="en-US" altLang="ko-KR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12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방향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상실함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85800" y="1311442"/>
            <a:ext cx="104607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유발 하라리: “근대성은 인간이 힘을 갖는 대가로 의미를 포기하는 계약이다”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 인본주의의 등장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힘을 얻은 인간이 잃어버린 것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 없는 세계에서 인간은 세 가지를 상실했다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77240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2048256" y="246888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/home/claude/sermon_ppt/icons/compass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280" y="2660904"/>
            <a:ext cx="438912" cy="4389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방향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005840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ko-KR" alt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인류는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성경이라는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나침반을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잃고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계획도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목적도 없는 우주를 표류하게 됨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98264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8"/>
          <p:cNvSpPr/>
          <p:nvPr/>
        </p:nvSpPr>
        <p:spPr>
          <a:xfrm>
            <a:off x="5669280" y="2468880"/>
            <a:ext cx="822960" cy="82296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2" name="Image 1" descr="/home/claude/sermon_ppt/icons/heartbroken_go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304" y="2660904"/>
            <a:ext cx="438912" cy="4389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81144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의미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4626864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순간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심지어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고난에도</a:t>
            </a:r>
            <a:endParaRPr lang="en-US" sz="1150" dirty="0">
              <a:solidFill>
                <a:srgbClr val="EDF1F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150" b="1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의미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부여하던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신을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잃어버림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8019288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12"/>
          <p:cNvSpPr/>
          <p:nvPr/>
        </p:nvSpPr>
        <p:spPr>
          <a:xfrm>
            <a:off x="9290304" y="246888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7" name="Image 2" descr="/home/claude/sermon_ppt/icons/triangle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328" y="2660904"/>
            <a:ext cx="438912" cy="4389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02168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목적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8247888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1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선한 결말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약속하던 신을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잃고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 algn="ctr">
              <a:lnSpc>
                <a:spcPct val="122000"/>
              </a:lnSpc>
              <a:buNone/>
            </a:pPr>
            <a:r>
              <a:rPr lang="ko-KR" alt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목적은 없고</a:t>
            </a:r>
            <a:r>
              <a:rPr lang="en-US" altLang="ko-KR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ko-KR" alt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원인만</a:t>
            </a:r>
            <a:r>
              <a:rPr lang="en-US" sz="11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있는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세</a:t>
            </a:r>
            <a:r>
              <a:rPr lang="ko-KR" alt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상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 남게 됨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 인본주의의 등장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인본주의의 탄생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인간은 의미가 없이는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사회 질서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유지할 수 없</a:t>
            </a:r>
            <a:r>
              <a:rPr lang="ko-KR" alt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었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그래서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인간은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 없이 의미를 부여할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방법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찾았다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그것이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인본주의의 시작이다.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656332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유발 하라리는 인본주의를 근대 계약의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‘면책 조항’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비유한다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면책 조항은 </a:t>
            </a:r>
            <a:r>
              <a:rPr lang="en-US" altLang="ko-KR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계획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전제하지 않고</a:t>
            </a:r>
            <a:r>
              <a:rPr lang="en-US" altLang="ko-KR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의미를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부여할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있다면</a:t>
            </a:r>
            <a:endParaRPr lang="en-US" sz="1500" b="1" dirty="0">
              <a:solidFill>
                <a:srgbClr val="3A3F5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8000"/>
              </a:lnSpc>
              <a:buNone/>
            </a:pP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계약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위반이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아니’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라는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것이다.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77240" y="3712464"/>
            <a:ext cx="6492240" cy="822960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51560" y="3785616"/>
            <a:ext cx="5943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인본주의에서 인간은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새로운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의미를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부여하는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신이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ko-KR" alt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되었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다.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4736592"/>
            <a:ext cx="6492240" cy="64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사실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오늘까지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사회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 무너지지 않은 것은</a:t>
            </a:r>
            <a:endParaRPr lang="en-US" altLang="ko-KR" sz="1500" dirty="0">
              <a:solidFill>
                <a:srgbClr val="3A3F5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8000"/>
              </a:lnSpc>
              <a:buNone/>
            </a:pP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면책 조항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때문이 아니라 </a:t>
            </a:r>
            <a:r>
              <a:rPr lang="en-US" altLang="ko-KR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섭리와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은혜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때문이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1" name="Image 0" descr="/home/claude/sermon_ppt/icons/sca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의미와 권위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근대 이전: 하나님이 의미의 근원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근대 이후: 인간이 의미의 근원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자유 의지가 최종 권위가 됨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 인본주의의 세 분파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누구의 경험이 우선인가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ko-KR" alt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오늘날 </a:t>
            </a:r>
            <a:r>
              <a:rPr lang="en-US" sz="1350" b="1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인본주의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크게 </a:t>
            </a:r>
            <a:r>
              <a:rPr lang="en-US" sz="1350" b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 </a:t>
            </a:r>
            <a:r>
              <a:rPr lang="en-US" sz="1350" b="1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분파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나뉜다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모두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b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인간이 의미와 권위의 근원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이라는 데는 동의하지만, 누구의 경험을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우선할지에서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갈라진다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77240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2048256" y="246888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/home/claude/sermon_ppt/icons/user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280" y="2660904"/>
            <a:ext cx="438912" cy="4389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자유주의적 인본주의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005840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1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개인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1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욕망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과 </a:t>
            </a:r>
            <a:r>
              <a:rPr lang="en-US" sz="11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자유의지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강조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1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유권자·소비자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로서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개인의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경험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신뢰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98264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8"/>
          <p:cNvSpPr/>
          <p:nvPr/>
        </p:nvSpPr>
        <p:spPr>
          <a:xfrm>
            <a:off x="5669280" y="2468880"/>
            <a:ext cx="822960" cy="82296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2" name="Image 1" descr="/home/claude/sermon_ppt/icons/peoplegroup_go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304" y="2660904"/>
            <a:ext cx="438912" cy="4389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81144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사회주의적 인본주의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4626864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150" b="1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타인의 경험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우선함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노동자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단결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사회 화합을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통한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평화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추구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8019288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12"/>
          <p:cNvSpPr/>
          <p:nvPr/>
        </p:nvSpPr>
        <p:spPr>
          <a:xfrm>
            <a:off x="9290304" y="246888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7" name="Image 2" descr="/home/claude/sermon_ppt/icons/dna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328" y="2660904"/>
            <a:ext cx="438912" cy="4389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02168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진화론적 인본주의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8247888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2000"/>
              </a:lnSpc>
            </a:pPr>
            <a:r>
              <a:rPr lang="en-US" altLang="ko-KR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진화의</a:t>
            </a:r>
            <a:r>
              <a:rPr lang="en-US" altLang="ko-KR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altLang="ko-KR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필수</a:t>
            </a:r>
            <a:r>
              <a:rPr lang="en-US" altLang="ko-KR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altLang="ko-KR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요소</a:t>
            </a:r>
            <a:r>
              <a:rPr lang="ko-KR" alt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</a:t>
            </a:r>
            <a:r>
              <a:rPr lang="en-US" altLang="ko-KR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갈등과</a:t>
            </a:r>
            <a:r>
              <a:rPr lang="en-US" sz="11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경쟁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긍정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우열과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전쟁</a:t>
            </a:r>
            <a:r>
              <a:rPr lang="ko-KR" alt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정당화</a:t>
            </a:r>
            <a:r>
              <a:rPr lang="en-US" altLang="ko-KR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 인본주의의 세 분파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세 분파의 </a:t>
            </a:r>
            <a:r>
              <a:rPr lang="en-US" sz="27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결함과</a:t>
            </a: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‘</a:t>
            </a:r>
            <a:r>
              <a:rPr lang="ko-KR" alt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종교 </a:t>
            </a:r>
            <a:r>
              <a:rPr lang="en-US" sz="27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전쟁</a:t>
            </a: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’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3A3F5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777240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신념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9048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6099048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D6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치명적 결함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6099048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978408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3A3F55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자유주의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개인의 자유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와 재생 불가능한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경험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최우선 가치로 둠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300216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개인의 욕망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서로 상충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할 때 합의에 이르지 못함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6099048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978408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3A3F55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사회주의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자유주의를 이기적이라 비판,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타인의 경험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우선시함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300216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욕망이 계급에 따라 세뇌된다고 보아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개인을 억압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함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5"/>
          <p:cNvSpPr/>
          <p:nvPr/>
        </p:nvSpPr>
        <p:spPr>
          <a:xfrm>
            <a:off x="6099048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978408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3A3F55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진화론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갈등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자연선택의 동력으로 여기고 전쟁까지 긍정함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300216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약육강식을 정당화하며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 안에 우열을 인정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77240" y="6382512"/>
            <a:ext cx="104607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1914~1989년, 세 분파는 치열한 ‘</a:t>
            </a:r>
            <a:r>
              <a:rPr lang="en-US" sz="1150" i="1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종교전쟁’을</a:t>
            </a:r>
            <a:r>
              <a:rPr 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i="1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치렀고</a:t>
            </a:r>
            <a:r>
              <a:rPr 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자유주의가 주도권을 잡았다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 인본주의의 세 분파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자유주의의 승리, 그리고 다음 무대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8000"/>
              </a:lnSpc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 번의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전쟁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차 세계대전과 베트남전쟁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)을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치르는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동안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>
              <a:lnSpc>
                <a:spcPct val="128000"/>
              </a:lnSpc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자유주의는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다른 두 분파로부터 영향을 받으며 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영리해지고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겸손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(?)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해졌다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>
              <a:lnSpc>
                <a:spcPct val="128000"/>
              </a:lnSpc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그러나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유권자와 소비자에 대한 확고한 믿음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이라는 알맹이는 바뀌지 않았다.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935224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오늘날 자유주의가 패권을 잡은 것은 정보화 시대에 잘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적응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했기 때문이다.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그러나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미래의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기술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종교들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인본주의라는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기성종교를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대체할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것이다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0" descr="/home/claude/sermon_ppt/icons/flag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패권의 이동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1914~1989 인본주의 내부 종교전쟁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자유주의 승리, 정보화 시대에 적응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다음은 기술종교의 시대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 기술인본주의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호모데우스를 향한 꿈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4592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Shape 3"/>
          <p:cNvSpPr/>
          <p:nvPr/>
        </p:nvSpPr>
        <p:spPr>
          <a:xfrm>
            <a:off x="2176272" y="1965960"/>
            <a:ext cx="768096" cy="768096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6" name="Image 0" descr="/home/claude/sermon_ppt/icons/robot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152" y="2148840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28803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H+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1005840" y="4160520"/>
            <a:ext cx="310896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기술로 향상된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초인간,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‘호모데우스’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709160" y="1737360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미래에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도래할 두 가지 기술종교,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기술인본주의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와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데이터교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소개한다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기술종교들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인본주의를 포함한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종교의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약속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행복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평화, 번영,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영생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을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이루어 줄 것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709160" y="2697480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3A3F55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기술인본주의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자유주의적 인본주의처럼 인간을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창조의 정점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으로 본다.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하지만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목표는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다르다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기술인본주의의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목표는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기술을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통해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호모 사피엔스보다 더 나은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곧 육체적·정신적으로 향상된 초인간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‘호모데우스’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만드는 것이다.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 기술인본주의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두 가지 결함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3A3F5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777240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결함 ①  향상이 곧 퇴보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9048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6099048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D6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결함 ②  의지의 전제와 충돌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6099048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978408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마음을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알지 못하는 영역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까지 향상하려 함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300216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기술인본주의는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인간의 의지를 긍정하는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인본주의 전제를 공유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함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6099048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978408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과학이 연구한 마음은 ‘표준 이하’와 ‘WEIRD’라는 극히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일부 표본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뿐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300216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그러나 마음을 개발할 기준인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‘개인의 욕망’ 자체를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기술이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재형성</a:t>
            </a:r>
            <a:endParaRPr lang="en-US" sz="1250" b="1" dirty="0"/>
          </a:p>
        </p:txBody>
      </p:sp>
      <p:sp>
        <p:nvSpPr>
          <p:cNvPr id="16" name="Shape 14"/>
          <p:cNvSpPr/>
          <p:nvPr/>
        </p:nvSpPr>
        <p:spPr>
          <a:xfrm>
            <a:off x="777240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5"/>
          <p:cNvSpPr/>
          <p:nvPr/>
        </p:nvSpPr>
        <p:spPr>
          <a:xfrm>
            <a:off x="6099048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978408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결국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시스템의 필요와 시장의 힘에 따라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능력은 도태됨</a:t>
            </a:r>
            <a:endParaRPr lang="en-US" sz="1250" b="1" dirty="0"/>
          </a:p>
        </p:txBody>
      </p:sp>
      <p:sp>
        <p:nvSpPr>
          <p:cNvPr id="19" name="Text 17"/>
          <p:cNvSpPr/>
          <p:nvPr/>
        </p:nvSpPr>
        <p:spPr>
          <a:xfrm>
            <a:off x="6300216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욕망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변화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일은 성령만이 하실 수 있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음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우상의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특징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77240" y="6382512"/>
            <a:ext cx="104607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결국 기술인본주의는 자유주의처럼 스스로의 전제를 무너뜨리는 모순에 봉착한다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 데이터교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인간이라는 전제를 내려놓다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b="1" dirty="0">
                <a:solidFill>
                  <a:srgbClr val="3A3F55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데이터교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기술인본주의보다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급진적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인간을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창조의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정점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가치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있는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존재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전제하지 </a:t>
            </a:r>
            <a:r>
              <a:rPr lang="ko-KR" alt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않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는다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b="1" dirty="0"/>
          </a:p>
        </p:txBody>
      </p:sp>
      <p:sp>
        <p:nvSpPr>
          <p:cNvPr id="5" name="Text 3"/>
          <p:cNvSpPr/>
          <p:nvPr/>
        </p:nvSpPr>
        <p:spPr>
          <a:xfrm>
            <a:off x="777240" y="2656332"/>
            <a:ext cx="6492240" cy="64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데이터교에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따르면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우주는 데이터의 흐름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으로 이루어져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있으며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가치는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데이터의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흐름에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대한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기여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 결정된다.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77240" y="3433572"/>
            <a:ext cx="6492240" cy="960120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51560" y="3506724"/>
            <a:ext cx="594360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“우리는 자신이 여전히 </a:t>
            </a:r>
            <a:r>
              <a:rPr lang="en-US" sz="16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가치 있다는 것을 시스템에 증명해야 한다.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가치는 경험을 자유롭게 흐르는 데이터로 전환하는 데 있다.”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4594860"/>
            <a:ext cx="6492240" cy="64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만일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인간보다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데이터 처리에 더 기여할 수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있다면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인간보다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더 큰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가치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 있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1" name="Image 0" descr="/home/claude/sermon_ppt/icons/databas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데이터교의 공식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우주 = 데이터의 흐름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가치 = 데이터 처리 기여도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</a:t>
            </a:r>
            <a:r>
              <a:rPr lang="en-US" sz="12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가치는</a:t>
            </a: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절대적이지 않음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 데이터교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인류를 대체할 알고리즘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4592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Shape 3"/>
          <p:cNvSpPr/>
          <p:nvPr/>
        </p:nvSpPr>
        <p:spPr>
          <a:xfrm>
            <a:off x="2176272" y="1965960"/>
            <a:ext cx="768096" cy="768096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6" name="Image 0" descr="/home/claude/sermon_ppt/icons/network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152" y="2148840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28803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IoAT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1005840" y="4160520"/>
            <a:ext cx="310896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‘만물인터넷’이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인간을 대신하는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마지막 목표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709160" y="1737360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데이터교는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인류의 마지막 목표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제시한다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인류를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대체할 더 뛰어난 데이터 처리 시스템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‘만물인터넷’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만드는 것이다. 이 목표가 달성되면 가치를 상실한 인간은 이 세상에서 설 자리를 잃는다.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709160" y="2853893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인본주의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인간을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신과 같은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존재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향상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려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했지만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과업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 인간의 한계를 넘어서는 일이다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그래서 인간의 힘을 넘어서는 알고리즘의 도움이 필요하다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endParaRPr lang="en-US" altLang="ko-KR" sz="1500" dirty="0">
              <a:solidFill>
                <a:srgbClr val="3A3F5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인간이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알고리즘에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자리를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위탁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할수록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알고리즘이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주권자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되어간다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인본주의에게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신이 걸림돌이었듯, 데이터교에게는 인간이 걸림돌이 된다.</a:t>
            </a:r>
            <a:endParaRPr lang="en-US" sz="1500" b="1" dirty="0"/>
          </a:p>
        </p:txBody>
      </p:sp>
      <p:sp>
        <p:nvSpPr>
          <p:cNvPr id="11" name="Text 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2651760"/>
            <a:ext cx="5029200" cy="50292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14400" y="1234440"/>
            <a:ext cx="1051560" cy="1051560"/>
          </a:xfrm>
          <a:prstGeom prst="ellipse">
            <a:avLst/>
          </a:prstGeom>
          <a:solidFill>
            <a:srgbClr val="141B47"/>
          </a:solidFill>
          <a:ln w="15875">
            <a:solidFill>
              <a:srgbClr val="B893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home/claude/sermon_ppt/icons/bib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1499616"/>
            <a:ext cx="521208" cy="5212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5146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kern="0" spc="3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03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4400" y="288036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성경적 인간관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932688" y="3977640"/>
            <a:ext cx="502920" cy="54864"/>
          </a:xfrm>
          <a:prstGeom prst="rect">
            <a:avLst/>
          </a:prstGeom>
          <a:solidFill>
            <a:srgbClr val="B8935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5"/>
          <p:cNvSpPr/>
          <p:nvPr/>
        </p:nvSpPr>
        <p:spPr>
          <a:xfrm>
            <a:off x="914400" y="416052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형상으로 지음받은 인간의 독특성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 인간의 독특성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인간의 독특성, 하나님의 형상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4592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Shape 3"/>
          <p:cNvSpPr/>
          <p:nvPr/>
        </p:nvSpPr>
        <p:spPr>
          <a:xfrm>
            <a:off x="2176272" y="1965960"/>
            <a:ext cx="768096" cy="768096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6" name="Image 0" descr="/home/claude/sermon_ppt/icons/crown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152" y="2148840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28803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형상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1005840" y="4160520"/>
            <a:ext cx="310896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창세기 1:27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하나님이 자기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형상대로 사람을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창조하시고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709160" y="1737360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진화론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 영향으로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인간과 동물의 경계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흐려졌고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컴퓨터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과학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 발전은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인간과 기계의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경계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마저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모호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해졌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유기체를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알고리즘으로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바라보면서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독특성을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점차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잃어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갔다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709160" y="2986239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그러나 성경은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독특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함과 가치를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‘하나님의 형상’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에서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찾는다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형상이라는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말은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원형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하나님을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닮</a:t>
            </a:r>
            <a:r>
              <a:rPr lang="ko-KR" alt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았다</a:t>
            </a:r>
            <a:r>
              <a:rPr lang="ko-KR" alt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것을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의미한다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endParaRPr lang="en-US" altLang="ko-KR" sz="1500" dirty="0">
              <a:solidFill>
                <a:srgbClr val="3A3F55"/>
              </a:solidFill>
              <a:latin typeface="Calibri" pitchFamily="34" charset="0"/>
              <a:cs typeface="Calibri" pitchFamily="34" charset="-12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ko-KR" altLang="en-US" sz="15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-120"/>
              </a:rPr>
              <a:t>하나님 </a:t>
            </a:r>
            <a:r>
              <a:rPr lang="en-US" altLang="ko-KR" sz="15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-120"/>
              </a:rPr>
              <a:t>‘</a:t>
            </a:r>
            <a:r>
              <a:rPr lang="ko-KR" altLang="en-US" sz="15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-120"/>
              </a:rPr>
              <a:t>아버지</a:t>
            </a:r>
            <a:r>
              <a:rPr lang="en-US" altLang="ko-KR" sz="15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cs typeface="Calibri" pitchFamily="34" charset="-120"/>
              </a:rPr>
              <a:t>’</a:t>
            </a:r>
            <a:endParaRPr lang="en-US" sz="15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 인간의 독특성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하나님을 닮은 세 가지 특징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창세기 1:26~28에 근거해, 인간은 다음 세 부분에서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하나님을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닮았다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어떤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고도화된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알고리즘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(AI)도 대체할 수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없는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영역이다</a:t>
            </a:r>
            <a:r>
              <a:rPr lang="en-US" sz="135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77240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2048256" y="246888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/home/claude/sermon_ppt/icons/crown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280" y="2660904"/>
            <a:ext cx="438912" cy="4389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ko-KR" alt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통치권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005840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피조물을 </a:t>
            </a:r>
            <a:r>
              <a:rPr lang="en-US" sz="11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다스리는 </a:t>
            </a:r>
            <a:r>
              <a:rPr lang="en-US" sz="11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권세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하나님을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닮아 세상을 </a:t>
            </a:r>
            <a:r>
              <a:rPr 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다스리도록</a:t>
            </a: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지</a:t>
            </a:r>
            <a:r>
              <a:rPr lang="ko-KR" altLang="en-US" sz="11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어짐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98264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8"/>
          <p:cNvSpPr/>
          <p:nvPr/>
        </p:nvSpPr>
        <p:spPr>
          <a:xfrm>
            <a:off x="5669280" y="2468880"/>
            <a:ext cx="822960" cy="82296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2" name="Image 1" descr="/home/claude/sermon_ppt/icons/comments_go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304" y="2660904"/>
            <a:ext cx="438912" cy="4389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81144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ko-KR" altLang="en-US" sz="1550" b="1" dirty="0">
                <a:solidFill>
                  <a:srgbClr val="FFFFFF"/>
                </a:solidFill>
                <a:latin typeface="Cambria" pitchFamily="34" charset="0"/>
              </a:rPr>
              <a:t>사회성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4626864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인격적 </a:t>
            </a:r>
            <a:r>
              <a:rPr lang="en-US" sz="1150" b="1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관계를 맺을 수 있는 </a:t>
            </a: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능력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1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삼위</a:t>
            </a:r>
            <a:r>
              <a:rPr lang="en-US" sz="11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하나님의 사랑의 관계를 반영함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8019288" y="2148840"/>
            <a:ext cx="3364992" cy="3977640"/>
          </a:xfrm>
          <a:prstGeom prst="roundRect">
            <a:avLst>
              <a:gd name="adj" fmla="val 2174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12"/>
          <p:cNvSpPr/>
          <p:nvPr/>
        </p:nvSpPr>
        <p:spPr>
          <a:xfrm>
            <a:off x="9290304" y="246888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7" name="Image 2" descr="/home/claude/sermon_ppt/icons/checkcircle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328" y="2660904"/>
            <a:ext cx="438912" cy="4389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02168" y="3429000"/>
            <a:ext cx="29992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ko-KR" altLang="en-US" sz="15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책임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8247888" y="3959352"/>
            <a:ext cx="2907792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1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명령을 받고 그 앞에서 응답하며 </a:t>
            </a:r>
            <a:r>
              <a:rPr lang="en-US" sz="11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책임을 지는 존재</a:t>
            </a:r>
            <a:endParaRPr lang="en-US" sz="1150" b="1" dirty="0"/>
          </a:p>
        </p:txBody>
      </p:sp>
      <p:sp>
        <p:nvSpPr>
          <p:cNvPr id="20" name="Text 1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D397B866-D5E7-F189-F61C-85349E8086EE}"/>
              </a:ext>
            </a:extLst>
          </p:cNvPr>
          <p:cNvSpPr/>
          <p:nvPr/>
        </p:nvSpPr>
        <p:spPr>
          <a:xfrm>
            <a:off x="777240" y="6245352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ko-KR" altLang="en-US" sz="13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결론적으로 인간의 독특함은 </a:t>
            </a:r>
            <a:r>
              <a:rPr lang="en-US" altLang="ko-KR" sz="13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</a:t>
            </a:r>
            <a:r>
              <a:rPr lang="ko-KR" altLang="en-US" sz="13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하나님과의 관계</a:t>
            </a:r>
            <a:r>
              <a:rPr lang="en-US" altLang="ko-KR" sz="13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</a:t>
            </a:r>
            <a:r>
              <a:rPr lang="ko-KR" altLang="en-US" sz="13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 있다</a:t>
            </a:r>
            <a:r>
              <a:rPr lang="en-US" altLang="ko-KR" sz="13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i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 타락과 인간의 혼란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형상은 남았으나, 기능은 왜곡되다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에덴동산에서의 불순종으로 인간은 하나님의 형상이 온전히 발휘하던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기능을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잃</a:t>
            </a:r>
            <a:r>
              <a:rPr lang="ko-KR" alt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어버렸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그러나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형상 자체가 완전히 사라진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것은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아니다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타락한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인간에게도 여전히 하나님의 형상은 남아 있다(창 9:6).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935224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다만 세 가지 기능 모두 죄로 인해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왜곡되었다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ko-KR" altLang="en-US" sz="1500" b="1" dirty="0">
                <a:solidFill>
                  <a:srgbClr val="3A3F55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통치권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 욕심을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채우는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방식으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로, </a:t>
            </a:r>
            <a:r>
              <a:rPr lang="ko-KR" altLang="en-US" sz="1500" b="1" dirty="0" err="1">
                <a:solidFill>
                  <a:srgbClr val="3A3F55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사회성</a:t>
            </a:r>
            <a:r>
              <a:rPr lang="ko-KR" alt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미움과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착취로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그리고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b="1" dirty="0">
                <a:solidFill>
                  <a:srgbClr val="3A3F55"/>
                </a:solidFill>
                <a:highlight>
                  <a:srgbClr val="FFFF00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책임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무지와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무능으로 변질되었다.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77240" y="3991356"/>
            <a:ext cx="6492240" cy="868680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51560" y="4064508"/>
            <a:ext cx="594360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죄로 인해 인간은 ‘하나님의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형상’이라는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이름은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가졌으나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</a:t>
            </a:r>
          </a:p>
          <a:p>
            <a:pPr marL="0" indent="0">
              <a:buNone/>
            </a:pP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사실상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죽은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자가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되었다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ko-KR" alt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계 </a:t>
            </a:r>
            <a:r>
              <a:rPr lang="en-US" altLang="ko-KR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3:1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0" descr="/home/claude/sermon_ppt/icons/triang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죄가 왜곡한 것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통치권 → 욕심을 채우는 지배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사회성 → 미움과 착취의 관계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정체성 → 무지하고 무능한 존재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 창조 세계에서 인간의 위치와 사명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창조의 정점, 그러나 목적은 아니다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성경에서 인간은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창조의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정점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가장 귀한 것을 마지막에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지으셨다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그러나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창조의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목적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아니다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창조의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목적은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하나님께서 영광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받으시는 것이다.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981186"/>
            <a:ext cx="6492240" cy="64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형상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이라는 정체성과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창조의 목적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 하나로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이어진다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세상에서 어떻게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살아가야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하는지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소명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보여주는 것이다.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77240" y="3758426"/>
            <a:ext cx="6492240" cy="777240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51560" y="3831578"/>
            <a:ext cx="5943600" cy="630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“땅을 정복하고 다스리라”(창 1:26) — 하나님께서 주신 </a:t>
            </a:r>
            <a:r>
              <a:rPr lang="en-US" sz="16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문화 명령</a:t>
            </a:r>
            <a:endParaRPr lang="en-US" sz="1600" b="1" dirty="0"/>
          </a:p>
        </p:txBody>
      </p:sp>
      <p:sp>
        <p:nvSpPr>
          <p:cNvPr id="8" name="Shape 6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0" descr="/home/claude/sermon_ppt/icons/crown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다스림의 세 방향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ko-KR" alt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위임된 권위 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(통치권)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ko-KR" alt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인격체와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맺는 관계 (사회성)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부르심에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대한 응답 (책임)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 창조 세계에서 인간의 위치와 사명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청지기, 산 위의 동네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45920"/>
            <a:ext cx="3566160" cy="4572000"/>
          </a:xfrm>
          <a:prstGeom prst="roundRect">
            <a:avLst>
              <a:gd name="adj" fmla="val 2051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Shape 3"/>
          <p:cNvSpPr/>
          <p:nvPr/>
        </p:nvSpPr>
        <p:spPr>
          <a:xfrm>
            <a:off x="2176272" y="1965960"/>
            <a:ext cx="768096" cy="768096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6" name="Image 0" descr="/home/claude/sermon_ppt/icons/church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152" y="2148840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288036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B893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청지기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1005840" y="4160520"/>
            <a:ext cx="310896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주인의 뜻대로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행하는</a:t>
            </a:r>
            <a:r>
              <a:rPr lang="en-US" sz="1300" dirty="0"/>
              <a:t> </a:t>
            </a:r>
            <a:r>
              <a:rPr lang="en-US" sz="130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존재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709160" y="1737360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합법적인 권위의 행사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인간을 특별한 존재로 살아가게 하는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방식이다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이러한 인간의 정체성을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‘청지기’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비유한다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참된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청지기는 자신을 부른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주인의 뜻대로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행한다.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709160" y="2697480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오늘날 하나님의 백성이 모인 교회는 하나님의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대조 사회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 부름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받았다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예수님께서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말씀하신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‘산 위에 있는 동네’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(마 5:14)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처럼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교회의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사명은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세상에 다른 가치와 삶의 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방식을 보여주는 것이다.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 그리스도 안에서 하나님의 형상 회복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약속과 성취 — 보이지 않는 하나님의 형상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타락한 인류에게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회복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약속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주셨다(창 3:15).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타락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이전 아담과 언약을 맺으셨듯, 타락 이후에도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은혜의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언약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맺으</a:t>
            </a:r>
            <a:r>
              <a:rPr lang="ko-KR" alt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셨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656332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약속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 어두워진 세상에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빛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과 같았고,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빛은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점차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실체를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드러냈다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바로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보이지 않는 하나님의 형상이신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예수 그리스도께서 이 땅에 오신 것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이다(골 1:15).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77240" y="3712464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그리스도께서는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뜻대로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세상을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다스리고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인격적인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관계를 맺고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하나님의 말씀에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완전히 순종하심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으로 회복된 하나님의 형상을 보여주셨다.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0" descr="/home/claude/sermon_ppt/icons/cross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골로새서 1:15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그는 보이지 아니하는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형상</a:t>
            </a: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이시요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</a:t>
            </a: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피조물보다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7909560" y="4764024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ko-KR" alt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먼저 </a:t>
            </a:r>
            <a:r>
              <a:rPr lang="en-US" sz="1250" dirty="0" err="1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나신</a:t>
            </a: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이시니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 그리스도 안에서 하나님의 형상 회복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성령의 사역 — 거듭남과 새 창조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120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그리스도는 단지 모범을 보이신 것이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아니다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죄로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오염된 인간은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뜻을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모르고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무능하고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사랑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 않았다</a:t>
            </a:r>
            <a:r>
              <a:rPr lang="en-US" altLang="ko-KR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b="1" dirty="0">
              <a:solidFill>
                <a:srgbClr val="3A3F5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형상이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회복되려면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성과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의지와 정서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 새로워져야 한다.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935224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성령 하나님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께서는 거듭난 자에게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새로운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본성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부여하신다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돌 같은 마음을 제거하시고, 살처럼 부드러운 마음을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주신다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언약 아래,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그리스도의 의가 전가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되어 하나님의 형상이 회복된다.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77240" y="3991356"/>
            <a:ext cx="6492240" cy="868680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51560" y="4064508"/>
            <a:ext cx="594360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회복된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인간은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ko-KR" alt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예수 그리스도처럼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하나님의 </a:t>
            </a:r>
            <a:r>
              <a:rPr lang="en-US" sz="1600" b="1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뜻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에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따라</a:t>
            </a:r>
            <a:endParaRPr lang="en-US" sz="1600" i="1" dirty="0">
              <a:solidFill>
                <a:srgbClr val="1E2761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buNone/>
            </a:pPr>
            <a:r>
              <a:rPr lang="en-US" sz="1600" b="1" i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다스리고</a:t>
            </a:r>
            <a:r>
              <a:rPr lang="en-US" sz="1600" b="1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관계를 맺고, 책임을 지는 존재</a:t>
            </a: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로 살아가게 된다.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0" descr="/home/claude/sermon_ppt/icons/seedling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거듭남 (새 창조)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옛 본성 → 새 본성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12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무지·무능</a:t>
            </a:r>
            <a:r>
              <a:rPr lang="en-US" altLang="ko-KR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r>
              <a:rPr lang="ko-KR" alt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무감각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순종의 능력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청지기로 살아가는 동력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2651760"/>
            <a:ext cx="5029200" cy="50292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14400" y="1234440"/>
            <a:ext cx="1051560" cy="1051560"/>
          </a:xfrm>
          <a:prstGeom prst="ellipse">
            <a:avLst/>
          </a:prstGeom>
          <a:solidFill>
            <a:srgbClr val="141B47"/>
          </a:solidFill>
          <a:ln w="15875">
            <a:solidFill>
              <a:srgbClr val="B893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home/claude/sermon_ppt/icons/scale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1499616"/>
            <a:ext cx="521208" cy="5212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5146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kern="0" spc="3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04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4400" y="288036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비교 분석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932688" y="3977640"/>
            <a:ext cx="502920" cy="54864"/>
          </a:xfrm>
          <a:prstGeom prst="rect">
            <a:avLst/>
          </a:prstGeom>
          <a:solidFill>
            <a:srgbClr val="B8935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5"/>
          <p:cNvSpPr/>
          <p:nvPr/>
        </p:nvSpPr>
        <p:spPr>
          <a:xfrm>
            <a:off x="914400" y="416052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두 인간관이 말하는 인간의 가치와 목적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 인간의 독특성의 근거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가치는 어디에서 오는가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3A3F5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777240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인본주의 · 데이터교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9048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6099048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D6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6099048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978408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독특성을 사회에 대한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‘기여도’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에서 찾음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300216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독특성을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‘하나님의 형상’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에서 찾음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6099048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978408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진화론·컴퓨터 과학의 결합으로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인간-동물-기계 경계가 모호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해짐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300216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통치권·사회성·책임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이라는, 알고리즘이 대체할 수 없는 정체성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5"/>
          <p:cNvSpPr/>
          <p:nvPr/>
        </p:nvSpPr>
        <p:spPr>
          <a:xfrm>
            <a:off x="6099048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978408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ko-KR" alt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점차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인간이 가치 있다는 전제 자체가 부정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됨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300216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죄로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기능은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왜곡되었으나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여전히 하나님의 </a:t>
            </a:r>
            <a:r>
              <a:rPr lang="en-US" sz="12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형상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이고</a:t>
            </a:r>
            <a:r>
              <a:rPr lang="en-US" altLang="ko-KR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그리스도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안에서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온전히 </a:t>
            </a:r>
            <a:r>
              <a:rPr lang="en-US" sz="12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회복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77240" y="6382512"/>
            <a:ext cx="104607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인본주의의 </a:t>
            </a:r>
            <a:r>
              <a:rPr lang="en-US" sz="1150" i="1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가치는</a:t>
            </a:r>
            <a:r>
              <a:rPr 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i="1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조건</a:t>
            </a:r>
            <a:r>
              <a:rPr lang="ko-KR" alt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적</a:t>
            </a:r>
            <a:r>
              <a:rPr lang="en-US" sz="1150" i="1" dirty="0" err="1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이지만</a:t>
            </a:r>
            <a:r>
              <a:rPr 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150" b="1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형상은 조건 없이 주어진 가치다</a:t>
            </a:r>
            <a:endParaRPr lang="en-US" sz="1150" b="1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 인간의 목적과 사명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무엇을 향해 살아가는가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3A3F5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777240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인본주의 · 데이터교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99048" y="1691640"/>
            <a:ext cx="5138928" cy="566928"/>
          </a:xfrm>
          <a:prstGeom prst="roundRect">
            <a:avLst>
              <a:gd name="adj" fmla="val 967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6099048" y="1691640"/>
            <a:ext cx="5138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D6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6099048" y="2404872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978408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인간을 신으로 삼아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불멸·행복·힘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이라는 목표를 세움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300216" y="2404872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창조의 목적은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하나님께서 영광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받으시는 것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6099048" y="3706368"/>
            <a:ext cx="5138928" cy="1228344"/>
          </a:xfrm>
          <a:prstGeom prst="rect">
            <a:avLst/>
          </a:prstGeom>
          <a:solidFill>
            <a:srgbClr val="F7F8F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978408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 목표는 인간의 능력을 넘어서 결국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알고리즘에 위탁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됨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300216" y="3706368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인간의 사명은 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예수 그리스도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통해 알 수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있음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5"/>
          <p:cNvSpPr/>
          <p:nvPr/>
        </p:nvSpPr>
        <p:spPr>
          <a:xfrm>
            <a:off x="6099048" y="5007864"/>
            <a:ext cx="5138928" cy="1228344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978408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알고리즘이 </a:t>
            </a:r>
            <a:r>
              <a:rPr lang="en-US" sz="125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주권자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 되면, </a:t>
            </a:r>
            <a:r>
              <a:rPr lang="en-US" sz="12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인간은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걸림돌</a:t>
            </a:r>
            <a:r>
              <a:rPr lang="en-US" sz="12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되어</a:t>
            </a:r>
            <a:r>
              <a:rPr 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멸종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300216" y="5007864"/>
            <a:ext cx="4736592" cy="12283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성령</a:t>
            </a: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께서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회복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하신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만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사명을</a:t>
            </a: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온전히 </a:t>
            </a:r>
            <a:r>
              <a:rPr lang="en-US" sz="125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감당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77240" y="6382512"/>
            <a:ext cx="104607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“인간은 항상 바벨탑을 쌓고, 바벨탑은 반드시 무너지고 만다”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2651760"/>
            <a:ext cx="5029200" cy="50292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14400" y="1234440"/>
            <a:ext cx="1051560" cy="1051560"/>
          </a:xfrm>
          <a:prstGeom prst="ellipse">
            <a:avLst/>
          </a:prstGeom>
          <a:solidFill>
            <a:srgbClr val="141B47"/>
          </a:solidFill>
          <a:ln w="15875">
            <a:solidFill>
              <a:srgbClr val="B893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" name="Image 0" descr="/home/claude/sermon_ppt/icons/handheart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1499616"/>
            <a:ext cx="521208" cy="5212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51460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kern="0" spc="3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05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4400" y="288036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나가는 말</a:t>
            </a:r>
            <a:endParaRPr lang="en-US" sz="4200" dirty="0"/>
          </a:p>
        </p:txBody>
      </p:sp>
      <p:sp>
        <p:nvSpPr>
          <p:cNvPr id="7" name="Shape 4"/>
          <p:cNvSpPr/>
          <p:nvPr/>
        </p:nvSpPr>
        <p:spPr>
          <a:xfrm>
            <a:off x="932688" y="3977640"/>
            <a:ext cx="502920" cy="54864"/>
          </a:xfrm>
          <a:prstGeom prst="rect">
            <a:avLst/>
          </a:prstGeom>
          <a:solidFill>
            <a:srgbClr val="B8935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5"/>
          <p:cNvSpPr/>
          <p:nvPr/>
        </p:nvSpPr>
        <p:spPr>
          <a:xfrm>
            <a:off x="914400" y="416052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불안한 시대, 교회를 향한 질문과 소망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나가는 말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오늘, 우리의 현실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10607040" cy="64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미래 사회에서 대부분의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‘괜찮은 직업’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으로 자신의 가치를 증명할 수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없을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것이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많은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일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자리가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비유기적 알고리즘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으로 대체될 것이기 때문이다.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425568"/>
            <a:ext cx="10607040" cy="64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미래는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이미 우리 눈앞에 와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있다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양질의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일자리는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줄어들고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있고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다음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세대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불안은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커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지고 있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많은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청소년이 우울과 불안 속에 웃음을 잃어가고 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77240" y="3647976"/>
            <a:ext cx="10607040" cy="822960"/>
          </a:xfrm>
          <a:prstGeom prst="rect">
            <a:avLst/>
          </a:prstGeom>
          <a:solidFill>
            <a:srgbClr val="EDF1FA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51560" y="3721128"/>
            <a:ext cx="100584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불안에 시달리는 사람들에게 복음이 줄 수 있는 해답은 무엇인가?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89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나가는 말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77240" y="713232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성경이 주는 답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77240" y="1600200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성경은 인간의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를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기여도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 결정하지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않는다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형상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으로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만들어졌다는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사실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</a:t>
            </a:r>
            <a:endParaRPr lang="en-US" altLang="ko-KR" sz="1500" dirty="0">
              <a:solidFill>
                <a:srgbClr val="3A3F5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특별하고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가치 있게 한다.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656332"/>
            <a:ext cx="6492240" cy="6492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인간은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죄로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인해 그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형상을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잃어버</a:t>
            </a:r>
            <a:r>
              <a:rPr lang="ko-KR" alt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렸다</a:t>
            </a:r>
            <a:r>
              <a:rPr lang="en-US" altLang="ko-KR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인간이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가치를 회복하는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유일한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길은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예수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그리스도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안에서</a:t>
            </a:r>
            <a:endParaRPr lang="en-US" sz="1500" dirty="0">
              <a:solidFill>
                <a:srgbClr val="3A3F5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형상을 회복하는 것이다.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77240" y="3794760"/>
            <a:ext cx="6492240" cy="928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형상의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회복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은 곧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삶의 </a:t>
            </a:r>
            <a:r>
              <a:rPr lang="en-US" sz="1500" b="1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목적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이어진다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하나님처럼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세상을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다스리고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인격적인 관계를 맺고,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책임을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는 것.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ko-KR" alt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</a:t>
            </a:r>
            <a:r>
              <a:rPr lang="en-US" sz="1500" dirty="0" err="1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것을 통해 </a:t>
            </a:r>
            <a:r>
              <a:rPr lang="en-US" sz="1500" b="1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하나님이 영광</a:t>
            </a: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을 받으신다.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635240" y="1600200"/>
            <a:ext cx="3794760" cy="4617720"/>
          </a:xfrm>
          <a:prstGeom prst="roundRect">
            <a:avLst>
              <a:gd name="adj" fmla="val 1928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9075420" y="2011680"/>
            <a:ext cx="914400" cy="9144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0" descr="/home/claude/sermon_ppt/icons/crown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588" y="2267712"/>
            <a:ext cx="512064" cy="51206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909560" y="31089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회복된 인간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909560" y="36118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하나님의 형상 회복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909560" y="3995928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다스림 · 관계 · 책임의 삶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909560" y="4379976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EDF1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하나님께 영광 돌림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206240" cy="420624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-1645920" y="4937760"/>
            <a:ext cx="3291840" cy="329184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Shape 2"/>
          <p:cNvSpPr/>
          <p:nvPr/>
        </p:nvSpPr>
        <p:spPr>
          <a:xfrm>
            <a:off x="5501488" y="1371600"/>
            <a:ext cx="1188720" cy="1188720"/>
          </a:xfrm>
          <a:prstGeom prst="ellipse">
            <a:avLst/>
          </a:prstGeom>
          <a:solidFill>
            <a:srgbClr val="141B47"/>
          </a:solidFill>
          <a:ln w="15875">
            <a:solidFill>
              <a:srgbClr val="B893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0" descr="/home/claude/sermon_ppt/icons/handheart_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952" y="1655064"/>
            <a:ext cx="621792" cy="6217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2880360"/>
            <a:ext cx="9235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우리가 기여하기 전에,</a:t>
            </a:r>
            <a:endParaRPr lang="en-US" sz="24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하나님께서 이미 우리를 존귀한 자로 불러주셨다.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463040" y="416052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‘</a:t>
            </a:r>
            <a:r>
              <a:rPr lang="ko-KR" alt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기쁜 소식</a:t>
            </a:r>
            <a:r>
              <a:rPr lang="en-US" altLang="ko-KR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</a:t>
            </a:r>
            <a:r>
              <a:rPr 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 </a:t>
            </a:r>
            <a:r>
              <a:rPr lang="ko-KR" alt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 사람이 모든 자리에서</a:t>
            </a:r>
            <a:r>
              <a:rPr 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기쁨</a:t>
            </a:r>
            <a:r>
              <a:rPr lang="ko-KR" alt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과 감사</a:t>
            </a:r>
            <a:r>
              <a:rPr 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로 </a:t>
            </a:r>
            <a:r>
              <a:rPr lang="ko-KR" alt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살아가</a:t>
            </a:r>
            <a:r>
              <a:rPr lang="en-US" sz="1500" dirty="0">
                <a:solidFill>
                  <a:srgbClr val="E7D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게 한다.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463040" y="580644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7B82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경청해 주셔서 감사합니다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2179</Words>
  <Application>Microsoft Office PowerPoint</Application>
  <PresentationFormat>와이드스크린</PresentationFormat>
  <Paragraphs>395</Paragraphs>
  <Slides>31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5" baseType="lpstr">
      <vt:lpstr>Arial</vt:lpstr>
      <vt:lpstr>Calibri</vt:lpstr>
      <vt:lpstr>Cambria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이명진</cp:lastModifiedBy>
  <cp:revision>111</cp:revision>
  <dcterms:created xsi:type="dcterms:W3CDTF">2026-08-14T14:35:11Z</dcterms:created>
  <dcterms:modified xsi:type="dcterms:W3CDTF">2026-08-15T12:35:14Z</dcterms:modified>
</cp:coreProperties>
</file>